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53" r:id="rId3"/>
    <p:sldId id="357" r:id="rId4"/>
    <p:sldId id="264" r:id="rId5"/>
    <p:sldId id="266" r:id="rId6"/>
    <p:sldId id="267" r:id="rId7"/>
    <p:sldId id="270" r:id="rId8"/>
    <p:sldId id="352" r:id="rId9"/>
    <p:sldId id="272" r:id="rId10"/>
    <p:sldId id="273" r:id="rId11"/>
    <p:sldId id="378" r:id="rId12"/>
    <p:sldId id="274" r:id="rId13"/>
    <p:sldId id="275" r:id="rId14"/>
    <p:sldId id="276" r:id="rId15"/>
    <p:sldId id="354" r:id="rId16"/>
    <p:sldId id="269" r:id="rId17"/>
    <p:sldId id="289" r:id="rId18"/>
    <p:sldId id="290" r:id="rId19"/>
    <p:sldId id="291" r:id="rId20"/>
    <p:sldId id="356" r:id="rId21"/>
    <p:sldId id="288" r:id="rId22"/>
    <p:sldId id="287" r:id="rId23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705AD-F255-499C-96A2-C977405DCCB8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8B5C6-D4A0-4173-BF85-972773F3EC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2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e.krakow.pl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Konieczne jest śledzenie stron CKE i OKE i sprawdzanie dat aktualizacji dokumentów.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E1E18-DF78-4AFC-83DF-8CD457A9871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77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Koniecznie należy zapoznać się z materiałami dotyczącymi organizacji egzaminów. Dokumenty są na stronie </a:t>
            </a:r>
            <a:r>
              <a:rPr lang="pl-PL" dirty="0">
                <a:hlinkClick r:id="rId3"/>
              </a:rPr>
              <a:t>www.oke.krakow.pl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8B5C6-D4A0-4173-BF85-972773F3EC7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55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System informatycznym wspierającym przygotowanie i przeprowadzenie egzaminu jest system OBIEG. Proponujemy odpowiednio wcześniej przygotować wydruki z systemu: listy zdających, wykazy zdających. W OBIEG będzie również generowany Protokół Zbiorczy. Warto mieć pod ręką zbiór instrukcji dla użytkowników systemu OBIEG.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8B5C6-D4A0-4173-BF85-972773F3EC7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53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8FBF2-6490-4F6F-BC8F-F49093D14A63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34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1" y="280204"/>
            <a:ext cx="7332866" cy="212280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503B4-8071-4F12-B193-1A0CA719E4FB}" type="datetimeFigureOut">
              <a:rPr lang="pl-PL"/>
              <a:pPr>
                <a:defRPr/>
              </a:pPr>
              <a:t>29.05.2020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4063A-F5F4-4540-882E-34D8BB9483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602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F578-3580-4971-9E36-FAE12C84C48A}" type="datetimeFigureOut">
              <a:rPr lang="pl-PL"/>
              <a:pPr>
                <a:defRPr/>
              </a:pPr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0033-74D1-41B7-AE3A-1EDC1C5D1E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775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112B4-996D-4257-BD1C-6313D55725B3}" type="datetimeFigureOut">
              <a:rPr lang="pl-PL"/>
              <a:pPr>
                <a:defRPr/>
              </a:pPr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7C9A9-5F44-44E4-9F72-B170CC67F7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5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2" y="6268591"/>
            <a:ext cx="2208245" cy="4528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F86C-D46E-493A-87C9-11280936903D}" type="datetimeFigureOut">
              <a:rPr lang="pl-PL"/>
              <a:pPr>
                <a:defRPr/>
              </a:pPr>
              <a:t>29.05.2020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11CB7-8758-4243-B937-87A6E64B66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130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2" y="6268591"/>
            <a:ext cx="2208245" cy="4528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A72C-7699-4067-A820-B0313D6B1DBF}" type="datetimeFigureOut">
              <a:rPr lang="pl-PL"/>
              <a:pPr>
                <a:defRPr/>
              </a:pPr>
              <a:t>29.05.2020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DC486-4F71-4839-A655-2EAB8AE1FE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44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/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2" y="6268591"/>
            <a:ext cx="2208245" cy="4528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01238-6985-4E07-9D8D-B6BAAA416190}" type="datetimeFigureOut">
              <a:rPr lang="pl-PL"/>
              <a:pPr>
                <a:defRPr/>
              </a:pPr>
              <a:t>29.05.2020</a:t>
            </a:fld>
            <a:endParaRPr lang="pl-PL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7F04-B15F-44BB-A7DC-AAA8D71ECA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87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/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2" y="6268591"/>
            <a:ext cx="2208245" cy="4528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7F680-EBC9-41F5-8BF7-93648A5740E9}" type="datetimeFigureOut">
              <a:rPr lang="pl-PL"/>
              <a:pPr>
                <a:defRPr/>
              </a:pPr>
              <a:t>29.05.2020</a:t>
            </a:fld>
            <a:endParaRPr lang="pl-PL"/>
          </a:p>
        </p:txBody>
      </p:sp>
      <p:sp>
        <p:nvSpPr>
          <p:cNvPr id="9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8F19-45F6-4C34-B812-D57F28A1AC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50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2" y="6268591"/>
            <a:ext cx="2208245" cy="4528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CC06-106E-4D52-A106-8D367AC9160E}" type="datetimeFigureOut">
              <a:rPr lang="pl-PL"/>
              <a:pPr>
                <a:defRPr/>
              </a:pPr>
              <a:t>29.05.2020</a:t>
            </a:fld>
            <a:endParaRPr lang="pl-PL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45F6-324F-4F87-B51F-E0F27E40F7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82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2" y="6268591"/>
            <a:ext cx="2208245" cy="452884"/>
          </a:xfrm>
          <a:prstGeom prst="rect">
            <a:avLst/>
          </a:prstGeom>
        </p:spPr>
      </p:pic>
      <p:sp>
        <p:nvSpPr>
          <p:cNvPr id="3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77A3-60A0-4EC4-84AB-D8B90BE0A6D3}" type="datetimeFigureOut">
              <a:rPr lang="pl-PL"/>
              <a:pPr>
                <a:defRPr/>
              </a:pPr>
              <a:t>29.05.2020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726CD-7090-40D1-8F0D-208BCE7438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193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/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2" y="6268591"/>
            <a:ext cx="2208245" cy="4528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ECCB7-C15C-4A30-A227-6DCACC85DFF4}" type="datetimeFigureOut">
              <a:rPr lang="pl-PL"/>
              <a:pPr>
                <a:defRPr/>
              </a:pPr>
              <a:t>29.05.2020</a:t>
            </a:fld>
            <a:endParaRPr lang="pl-PL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AEFCB-8B14-4E50-9D98-54DF44BC92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52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8DB28-149E-46E0-B58B-6CCE88F5704C}" type="datetimeFigureOut">
              <a:rPr lang="pl-PL"/>
              <a:pPr>
                <a:defRPr/>
              </a:pPr>
              <a:t>29.05.2020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EF055-F565-472E-B93C-80E498D5C1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724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624EEF-5462-4D88-9922-0B2FC5CE8750}" type="datetimeFigureOut">
              <a:rPr lang="pl-PL"/>
              <a:pPr>
                <a:defRPr/>
              </a:pPr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0FD5D4-296E-43ED-A9B6-414B891231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ctrTitle"/>
          </p:nvPr>
        </p:nvSpPr>
        <p:spPr>
          <a:xfrm>
            <a:off x="2076450" y="941388"/>
            <a:ext cx="9144000" cy="2387600"/>
          </a:xfrm>
        </p:spPr>
        <p:txBody>
          <a:bodyPr/>
          <a:lstStyle/>
          <a:p>
            <a:pPr eaLnBrk="1" hangingPunct="1"/>
            <a:r>
              <a:rPr lang="pl-PL" altLang="pl-PL" sz="6600" b="1" dirty="0">
                <a:solidFill>
                  <a:srgbClr val="0070C0"/>
                </a:solidFill>
              </a:rPr>
              <a:t>EGZAMIN MATURALNY</a:t>
            </a:r>
          </a:p>
        </p:txBody>
      </p:sp>
      <p:sp>
        <p:nvSpPr>
          <p:cNvPr id="13315" name="Podtytuł 2"/>
          <p:cNvSpPr>
            <a:spLocks noGrp="1"/>
          </p:cNvSpPr>
          <p:nvPr>
            <p:ph type="subTitle" idx="1"/>
          </p:nvPr>
        </p:nvSpPr>
        <p:spPr>
          <a:xfrm>
            <a:off x="2076450" y="3328988"/>
            <a:ext cx="9144000" cy="3132137"/>
          </a:xfrm>
        </p:spPr>
        <p:txBody>
          <a:bodyPr/>
          <a:lstStyle/>
          <a:p>
            <a:pPr eaLnBrk="1" hangingPunct="1"/>
            <a:r>
              <a:rPr lang="pl-PL" altLang="pl-PL" sz="2800" b="1" dirty="0">
                <a:solidFill>
                  <a:srgbClr val="0070C0"/>
                </a:solidFill>
              </a:rPr>
              <a:t>Szkolenie Przewodniczących Zespołów Egzaminacyjnych</a:t>
            </a:r>
          </a:p>
          <a:p>
            <a:pPr eaLnBrk="1" hangingPunct="1"/>
            <a:endParaRPr lang="pl-PL" altLang="pl-PL" sz="2800" b="1" dirty="0">
              <a:solidFill>
                <a:srgbClr val="0070C0"/>
              </a:solidFill>
            </a:endParaRPr>
          </a:p>
          <a:p>
            <a:pPr eaLnBrk="1" hangingPunct="1"/>
            <a:endParaRPr lang="pl-PL" altLang="pl-PL" sz="2800" b="1" dirty="0">
              <a:solidFill>
                <a:srgbClr val="0070C0"/>
              </a:solidFill>
            </a:endParaRPr>
          </a:p>
          <a:p>
            <a:pPr eaLnBrk="1" hangingPunct="1"/>
            <a:endParaRPr lang="pl-PL" altLang="pl-PL" sz="2800" b="1" dirty="0">
              <a:solidFill>
                <a:srgbClr val="0070C0"/>
              </a:solidFill>
            </a:endParaRPr>
          </a:p>
          <a:p>
            <a:pPr eaLnBrk="1" hangingPunct="1"/>
            <a:endParaRPr lang="pl-PL" altLang="pl-PL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4860" y="235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6">
                    <a:lumMod val="50000"/>
                  </a:schemeClr>
                </a:solidFill>
              </a:rPr>
              <a:t>Powoływanie zespołów nadzorujących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0603" y="2051327"/>
            <a:ext cx="10060092" cy="4019442"/>
          </a:xfrm>
        </p:spPr>
        <p:txBody>
          <a:bodyPr>
            <a:noAutofit/>
          </a:bodyPr>
          <a:lstStyle/>
          <a:p>
            <a:pPr algn="just"/>
            <a:r>
              <a:rPr lang="pl-PL" sz="2400" dirty="0"/>
              <a:t>W skład zespołu nadzorującego wchodzi co najmniej </a:t>
            </a:r>
            <a:r>
              <a:rPr lang="pl-PL" sz="2400" b="1" dirty="0">
                <a:solidFill>
                  <a:srgbClr val="00B050"/>
                </a:solidFill>
              </a:rPr>
              <a:t>2 nauczycieli</a:t>
            </a:r>
            <a:r>
              <a:rPr lang="pl-PL" sz="2400" dirty="0"/>
              <a:t>, </a:t>
            </a:r>
            <a:br>
              <a:rPr lang="pl-PL" sz="2400" dirty="0"/>
            </a:br>
            <a:r>
              <a:rPr lang="pl-PL" sz="2400" dirty="0"/>
              <a:t>z tym że co najmniej 1  nauczyciel jest zatrudniony w: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/>
              <a:t>szkole,  w  której  jest  przeprowadzany  egzamin  maturalny;  </a:t>
            </a:r>
            <a:br>
              <a:rPr lang="pl-PL" dirty="0"/>
            </a:br>
            <a:r>
              <a:rPr lang="pl-PL" dirty="0"/>
              <a:t>nauczyciel  ten  pełni  funkcję przewodniczącego zespołu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/>
              <a:t>innej szkole lub w </a:t>
            </a:r>
            <a:r>
              <a:rPr lang="pl-PL" u="sng" dirty="0"/>
              <a:t>placówce</a:t>
            </a:r>
            <a:r>
              <a:rPr lang="pl-PL" dirty="0"/>
              <a:t>.</a:t>
            </a:r>
          </a:p>
          <a:p>
            <a:pPr algn="just"/>
            <a:r>
              <a:rPr lang="pl-PL" sz="2400" dirty="0"/>
              <a:t>Jeżeli w sali egzaminacyjnej jest więcej niż </a:t>
            </a:r>
            <a:r>
              <a:rPr lang="pl-PL" sz="2400" b="1" dirty="0">
                <a:solidFill>
                  <a:srgbClr val="FF0000"/>
                </a:solidFill>
              </a:rPr>
              <a:t>30 zdających</a:t>
            </a:r>
            <a:r>
              <a:rPr lang="pl-PL" sz="2400" dirty="0"/>
              <a:t>, liczbę członków zespołu nadzorującego zwiększa się o </a:t>
            </a:r>
            <a:r>
              <a:rPr lang="pl-PL" sz="2400" b="1" dirty="0">
                <a:solidFill>
                  <a:srgbClr val="00B050"/>
                </a:solidFill>
              </a:rPr>
              <a:t>1 nauczyciela </a:t>
            </a:r>
            <a:r>
              <a:rPr lang="pl-PL" sz="2400" dirty="0"/>
              <a:t>na każdych kolejnych </a:t>
            </a:r>
            <a:r>
              <a:rPr lang="pl-PL" sz="2400" b="1" dirty="0">
                <a:solidFill>
                  <a:srgbClr val="FF0000"/>
                </a:solidFill>
              </a:rPr>
              <a:t>25 zdających</a:t>
            </a:r>
            <a:r>
              <a:rPr lang="pl-PL" sz="2400" dirty="0"/>
              <a:t>. </a:t>
            </a:r>
          </a:p>
        </p:txBody>
      </p:sp>
      <p:pic>
        <p:nvPicPr>
          <p:cNvPr id="6" name="Obraz 5" descr="Un objectif : on l’a atteint ou on ne l’a pas atteint, on s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087" y="428145"/>
            <a:ext cx="1441464" cy="1441464"/>
          </a:xfrm>
          <a:prstGeom prst="rect">
            <a:avLst/>
          </a:prstGeom>
        </p:spPr>
      </p:pic>
      <p:pic>
        <p:nvPicPr>
          <p:cNvPr id="5" name="Obraz 4" descr="Un objectif : on l’a atteint ou on ne l’a pas atteint, on s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941" y="998750"/>
            <a:ext cx="1391305" cy="1391305"/>
          </a:xfrm>
          <a:prstGeom prst="rect">
            <a:avLst/>
          </a:prstGeom>
        </p:spPr>
      </p:pic>
      <p:pic>
        <p:nvPicPr>
          <p:cNvPr id="8" name="Obraz 7" descr="Un objectif : on l’a atteint ou on ne l’a pas atteint, on s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87" y="278018"/>
            <a:ext cx="1441464" cy="14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3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4860" y="235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6">
                    <a:lumMod val="50000"/>
                  </a:schemeClr>
                </a:solidFill>
              </a:rPr>
              <a:t>Powoływanie zespołów nadzorujących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0603" y="1861243"/>
            <a:ext cx="10060092" cy="40194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/>
              <a:t>W przypadku braku możliwości powołania w skład zespołu nadzorującego nauczyciela zatrudnionego w szkole, w której jest przeprowadzany egzamin maturalny, albo nauczyciela zatrudnionego w innej szkole lub w placówce, </a:t>
            </a:r>
            <a:br>
              <a:rPr lang="pl-PL" sz="2400" dirty="0"/>
            </a:br>
            <a:r>
              <a:rPr lang="pl-PL" sz="2400" dirty="0"/>
              <a:t>w skład zespołu nadzorującego mogą wchodzić: </a:t>
            </a:r>
          </a:p>
          <a:p>
            <a:pPr marL="457200" lvl="1" indent="0" algn="just">
              <a:buNone/>
            </a:pPr>
            <a:r>
              <a:rPr lang="pl-PL" dirty="0"/>
              <a:t>a. inni nauczyciele, w tym osoby posiadające kwalifikacje wymagane do zajmowania stanowiska nauczyciela, niezatrudnione w szkole lub</a:t>
            </a:r>
            <a:br>
              <a:rPr lang="pl-PL" dirty="0"/>
            </a:br>
            <a:r>
              <a:rPr lang="pl-PL" dirty="0"/>
              <a:t>w placówce, </a:t>
            </a:r>
          </a:p>
          <a:p>
            <a:pPr marL="457200" lvl="1" indent="0" algn="just">
              <a:buNone/>
            </a:pPr>
            <a:r>
              <a:rPr lang="pl-PL" dirty="0"/>
              <a:t>b. przedstawiciele organu sprawującego nadzór pedagogiczny, uczelni, placówki doskonalenia nauczycieli i poradni psychologiczno-pedagogicznej, w tym poradni specjalistycznej, nieposiadający kwalifikacji wymaganych do zajmowania stanowiska nauczyciela. </a:t>
            </a:r>
            <a:r>
              <a:rPr lang="pl-PL" sz="2000" dirty="0"/>
              <a:t>	</a:t>
            </a:r>
          </a:p>
        </p:txBody>
      </p:sp>
      <p:pic>
        <p:nvPicPr>
          <p:cNvPr id="6" name="Obraz 5" descr="Un objectif : on l’a atteint ou on ne l’a pas atteint, on s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83" y="465701"/>
            <a:ext cx="1441464" cy="1441464"/>
          </a:xfrm>
          <a:prstGeom prst="rect">
            <a:avLst/>
          </a:prstGeom>
        </p:spPr>
      </p:pic>
      <p:pic>
        <p:nvPicPr>
          <p:cNvPr id="5" name="Obraz 4" descr="Un objectif : on l’a atteint ou on ne l’a pas atteint, on s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695" y="867541"/>
            <a:ext cx="1391305" cy="1391305"/>
          </a:xfrm>
          <a:prstGeom prst="rect">
            <a:avLst/>
          </a:prstGeom>
        </p:spPr>
      </p:pic>
      <p:pic>
        <p:nvPicPr>
          <p:cNvPr id="8" name="Obraz 7" descr="Un objectif : on l’a atteint ou on ne l’a pas atteint, on s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151" y="76568"/>
            <a:ext cx="1441464" cy="14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97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375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6">
                    <a:lumMod val="50000"/>
                  </a:schemeClr>
                </a:solidFill>
              </a:rPr>
              <a:t>W skład zespołu nadzorującego </a:t>
            </a:r>
            <a:r>
              <a:rPr lang="pl-PL" sz="4000" b="1" u="sng" dirty="0">
                <a:solidFill>
                  <a:schemeClr val="accent6">
                    <a:lumMod val="50000"/>
                  </a:schemeClr>
                </a:solidFill>
              </a:rPr>
              <a:t>nie może</a:t>
            </a:r>
            <a:r>
              <a:rPr lang="pl-PL" sz="4000" b="1" dirty="0">
                <a:solidFill>
                  <a:schemeClr val="accent6">
                    <a:lumMod val="50000"/>
                  </a:schemeClr>
                </a:solidFill>
              </a:rPr>
              <a:t> wchodzić: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3838" y="2410377"/>
            <a:ext cx="9127677" cy="224942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dirty="0"/>
              <a:t>Nauczyciel posiadający uprawnienia do nauczania danego przedmiotu lub prowadzący zajęcia z przedmiotu, z którego jest przeprowadzana część pisemna egzaminu maturalnego, oraz wychowawca zdających </a:t>
            </a:r>
            <a:br>
              <a:rPr lang="pl-PL" sz="2400" dirty="0"/>
            </a:br>
            <a:r>
              <a:rPr lang="pl-PL" sz="2400" dirty="0"/>
              <a:t>(w ostatnim roku nauki).</a:t>
            </a:r>
          </a:p>
        </p:txBody>
      </p:sp>
    </p:spTree>
    <p:extLst>
      <p:ext uri="{BB962C8B-B14F-4D97-AF65-F5344CB8AC3E}">
        <p14:creationId xmlns:p14="http://schemas.microsoft.com/office/powerpoint/2010/main" val="1871799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0" y="168677"/>
            <a:ext cx="10515600" cy="11430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6">
                    <a:lumMod val="50000"/>
                  </a:schemeClr>
                </a:solidFill>
              </a:rPr>
              <a:t>Powoływanie zespołów przedmiotowych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4378" y="1911594"/>
            <a:ext cx="10122076" cy="3401812"/>
          </a:xfrm>
        </p:spPr>
        <p:txBody>
          <a:bodyPr>
            <a:noAutofit/>
          </a:bodyPr>
          <a:lstStyle/>
          <a:p>
            <a:pPr algn="just"/>
            <a:r>
              <a:rPr lang="pl-PL" sz="2400" dirty="0"/>
              <a:t>W skład zespołu przedmiotowego wchodzi: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pl-PL" sz="2400" dirty="0"/>
              <a:t>nauczyciel przedmiotu, z którego jest przeprowadzana część ustna egzaminu maturalnego, </a:t>
            </a:r>
            <a:r>
              <a:rPr lang="pl-PL" sz="2400" b="1" dirty="0">
                <a:solidFill>
                  <a:srgbClr val="00B050"/>
                </a:solidFill>
              </a:rPr>
              <a:t>wpisany do ewidencji egzaminatorów</a:t>
            </a:r>
            <a:r>
              <a:rPr lang="pl-PL" sz="2400" dirty="0">
                <a:solidFill>
                  <a:srgbClr val="00B050"/>
                </a:solidFill>
              </a:rPr>
              <a:t>, jako </a:t>
            </a:r>
            <a:r>
              <a:rPr lang="pl-PL" sz="2400" b="1" dirty="0">
                <a:solidFill>
                  <a:srgbClr val="00B050"/>
                </a:solidFill>
              </a:rPr>
              <a:t>przewodniczący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pl-PL" sz="2400" dirty="0"/>
              <a:t>drugi nauczyciel przedmiotu, z którego jest przeprowadzana część ustna egzaminu maturalnego jako </a:t>
            </a:r>
            <a:r>
              <a:rPr lang="pl-PL" sz="2400" b="1" dirty="0">
                <a:solidFill>
                  <a:srgbClr val="C00000"/>
                </a:solidFill>
              </a:rPr>
              <a:t>członek zespołu</a:t>
            </a:r>
            <a:r>
              <a:rPr lang="pl-PL" sz="2400" dirty="0"/>
              <a:t>.</a:t>
            </a:r>
          </a:p>
          <a:p>
            <a:pPr algn="just"/>
            <a:r>
              <a:rPr lang="pl-PL" sz="2400" dirty="0"/>
              <a:t>Co najmniej jeden nauczyciel wchodzący w skład zespołu przedmiotowego jest zatrudniony w innej szkole lub w </a:t>
            </a:r>
            <a:r>
              <a:rPr lang="pl-PL" sz="2400" u="sng" dirty="0"/>
              <a:t>placówce</a:t>
            </a:r>
            <a:r>
              <a:rPr lang="pl-PL" sz="2400" dirty="0"/>
              <a:t>.</a:t>
            </a:r>
          </a:p>
        </p:txBody>
      </p:sp>
      <p:pic>
        <p:nvPicPr>
          <p:cNvPr id="4" name="Obraz 3" descr="Un objectif : on l’a atteint ou on ne l’a pas atteint, on s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997" y="281732"/>
            <a:ext cx="1297278" cy="129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63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1267" y="-1464"/>
            <a:ext cx="10515600" cy="118679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6">
                    <a:lumMod val="50000"/>
                  </a:schemeClr>
                </a:solidFill>
              </a:rPr>
              <a:t>Zespół egzaminacyjny</a:t>
            </a:r>
          </a:p>
        </p:txBody>
      </p:sp>
      <p:pic>
        <p:nvPicPr>
          <p:cNvPr id="8" name="Symbol zastępczy zawartości 7" descr="ISS-BusManG12 - Focus grou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03" y="4753494"/>
            <a:ext cx="2629497" cy="2191248"/>
          </a:xfrm>
        </p:spPr>
      </p:pic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454486" y="1715232"/>
            <a:ext cx="11249161" cy="3398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6">
                  <a:lumMod val="50000"/>
                </a:schemeClr>
              </a:buClr>
            </a:pPr>
            <a:r>
              <a:rPr lang="pl-PL" dirty="0"/>
              <a:t>Członkowie zespołu egzaminacyjnego podpisują oświadczenie w sprawie znajomości przepisów związanych z zabezpieczeniem materiałów egzaminacyjnych przed nieuprawnionym ujawnieniem i ochroną danych osobowych </a:t>
            </a:r>
            <a:r>
              <a:rPr lang="pl-PL" b="1" dirty="0">
                <a:solidFill>
                  <a:srgbClr val="0070C0"/>
                </a:solidFill>
              </a:rPr>
              <a:t>(zał. 8a_1905).</a:t>
            </a:r>
          </a:p>
          <a:p>
            <a:pPr algn="just"/>
            <a:r>
              <a:rPr lang="pl-PL" dirty="0"/>
              <a:t>PZE lub jego zastępca powinni nie później niż </a:t>
            </a:r>
            <a:r>
              <a:rPr lang="pl-PL" b="1" dirty="0">
                <a:solidFill>
                  <a:srgbClr val="FF0000"/>
                </a:solidFill>
              </a:rPr>
              <a:t>w dniu danego egzaminu, przed rozpoczęciem tego egzaminu</a:t>
            </a:r>
            <a:r>
              <a:rPr lang="pl-PL" b="1" dirty="0"/>
              <a:t> </a:t>
            </a:r>
            <a:r>
              <a:rPr lang="pl-PL" dirty="0"/>
              <a:t>– przeprowadzić szkolenie w zakresie organizacji egzaminu maturalnego dla nauczycieli zatrudnionych w danej szkole wchodzących w skład zespołów nadzorujących i zespołów przedmiotowych. Jeżeli szkolenie jest przeprowadzane w dniach poprzedzających egzamin, może ono zostać przeprowadzone z wykorzystaniem metod i technik kształcenia na odległość.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10874587" y="6512942"/>
            <a:ext cx="1097280" cy="2286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0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84F85B-E27A-41F0-8E77-2A7FDCA1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Kompletowanie dokumentacji</a:t>
            </a:r>
          </a:p>
        </p:txBody>
      </p:sp>
    </p:spTree>
    <p:extLst>
      <p:ext uri="{BB962C8B-B14F-4D97-AF65-F5344CB8AC3E}">
        <p14:creationId xmlns:p14="http://schemas.microsoft.com/office/powerpoint/2010/main" val="180204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947" y="255989"/>
            <a:ext cx="1635853" cy="7627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838200" y="255989"/>
            <a:ext cx="105156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4000" b="1" dirty="0">
                <a:solidFill>
                  <a:schemeClr val="accent6">
                    <a:lumMod val="50000"/>
                  </a:schemeClr>
                </a:solidFill>
              </a:rPr>
              <a:t>Odbiór kodów kreskowych w POP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1261097" y="2301619"/>
            <a:ext cx="10344326" cy="3756258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Kody kreskowe będą wydawane w POP w dniach </a:t>
            </a:r>
            <a:r>
              <a:rPr lang="pl-PL" sz="2400" b="1" dirty="0"/>
              <a:t>od 25 maja do 5 czerwca 2020 r.</a:t>
            </a:r>
            <a:r>
              <a:rPr lang="pl-PL" sz="2400" dirty="0"/>
              <a:t>, według harmonogramu ustalonego przez dany POP. </a:t>
            </a:r>
          </a:p>
          <a:p>
            <a:r>
              <a:rPr lang="pl-PL" sz="2400" dirty="0"/>
              <a:t>Należy skontaktować się z właściwym POP w celu uzyskania informacji </a:t>
            </a:r>
            <a:br>
              <a:rPr lang="pl-PL" sz="2400" dirty="0"/>
            </a:br>
            <a:r>
              <a:rPr lang="pl-PL" sz="2400" dirty="0"/>
              <a:t>o terminie odbioru kodów.</a:t>
            </a:r>
          </a:p>
          <a:p>
            <a:r>
              <a:rPr lang="pl-PL" sz="2400" dirty="0"/>
              <a:t>Tabela z danymi kontaktowymi do POP została zamieszczona w 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OBIEG</a:t>
            </a:r>
            <a:br>
              <a:rPr lang="pl-PL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w dziale materiały.</a:t>
            </a:r>
          </a:p>
          <a:p>
            <a:pPr marL="0" indent="0">
              <a:buNone/>
            </a:pPr>
            <a:r>
              <a:rPr lang="pl-PL" sz="2400" dirty="0"/>
              <a:t>Należy sprawdzić poprawność i kompletność kodów kreskowych.</a:t>
            </a:r>
          </a:p>
          <a:p>
            <a:pPr marL="0" indent="0" algn="ctr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pl-PL" sz="3200" b="1" dirty="0"/>
          </a:p>
        </p:txBody>
      </p:sp>
      <p:pic>
        <p:nvPicPr>
          <p:cNvPr id="6" name="Picture 2" descr="part1">
            <a:extLst>
              <a:ext uri="{FF2B5EF4-FFF2-40B4-BE49-F238E27FC236}">
                <a16:creationId xmlns:a16="http://schemas.microsoft.com/office/drawing/2014/main" id="{50679502-3D0F-48F9-A9FF-917D46ED4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50" y="1103729"/>
            <a:ext cx="1635853" cy="7627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8739" y="194648"/>
            <a:ext cx="10058400" cy="796516"/>
          </a:xfrm>
        </p:spPr>
        <p:txBody>
          <a:bodyPr/>
          <a:lstStyle/>
          <a:p>
            <a:pPr algn="ctr"/>
            <a:r>
              <a:rPr lang="pl-PL" sz="4000" b="1" dirty="0">
                <a:solidFill>
                  <a:schemeClr val="accent6">
                    <a:lumMod val="50000"/>
                  </a:schemeClr>
                </a:solidFill>
              </a:rPr>
              <a:t>Przygotowanie dokumentacji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92180" y="1242062"/>
            <a:ext cx="7704667" cy="74240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Wydruki w pionie i poziomie</a:t>
            </a:r>
          </a:p>
        </p:txBody>
      </p:sp>
      <p:pic>
        <p:nvPicPr>
          <p:cNvPr id="5" name="Obraz 4" descr="Link do pliku z grafikiem dla dzie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8" y="991164"/>
            <a:ext cx="1301612" cy="1301612"/>
          </a:xfrm>
          <a:prstGeom prst="rect">
            <a:avLst/>
          </a:prstGeom>
        </p:spPr>
      </p:pic>
      <p:grpSp>
        <p:nvGrpSpPr>
          <p:cNvPr id="14" name="Grupa 13"/>
          <p:cNvGrpSpPr/>
          <p:nvPr/>
        </p:nvGrpSpPr>
        <p:grpSpPr>
          <a:xfrm>
            <a:off x="1892180" y="1886534"/>
            <a:ext cx="9248775" cy="4781550"/>
            <a:chOff x="1892180" y="1886534"/>
            <a:chExt cx="9248775" cy="4781550"/>
          </a:xfrm>
        </p:grpSpPr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2180" y="1886534"/>
              <a:ext cx="9248775" cy="4781550"/>
            </a:xfrm>
            <a:prstGeom prst="rect">
              <a:avLst/>
            </a:prstGeom>
          </p:spPr>
        </p:pic>
        <p:sp>
          <p:nvSpPr>
            <p:cNvPr id="7" name="pole tekstowe 6"/>
            <p:cNvSpPr txBox="1"/>
            <p:nvPr/>
          </p:nvSpPr>
          <p:spPr>
            <a:xfrm>
              <a:off x="1892180" y="2194564"/>
              <a:ext cx="1951775" cy="166551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l-PL" sz="1600" b="1" dirty="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126105-1315L</a:t>
              </a:r>
            </a:p>
            <a:p>
              <a:endParaRPr lang="pl-PL" sz="1300" b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pl-PL" sz="1300" b="1" dirty="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 Liceum w Krakowie</a:t>
              </a:r>
            </a:p>
            <a:p>
              <a:endParaRPr lang="pl-PL" sz="1400" b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pl-PL" sz="1100" dirty="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Kraków, ul. Spokojna 15</a:t>
              </a:r>
            </a:p>
            <a:p>
              <a:r>
                <a:rPr lang="pl-PL" sz="1100" dirty="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31-122 Kraków</a:t>
              </a:r>
            </a:p>
            <a:p>
              <a:r>
                <a:rPr lang="pl-PL" sz="1100" dirty="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Tel. 12 422-22-31</a:t>
              </a:r>
            </a:p>
          </p:txBody>
        </p:sp>
        <p:sp>
          <p:nvSpPr>
            <p:cNvPr id="8" name="Elipsa 7"/>
            <p:cNvSpPr/>
            <p:nvPr/>
          </p:nvSpPr>
          <p:spPr>
            <a:xfrm>
              <a:off x="1892180" y="5273458"/>
              <a:ext cx="1740368" cy="68893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" name="Elipsa 7"/>
            <p:cNvSpPr/>
            <p:nvPr/>
          </p:nvSpPr>
          <p:spPr>
            <a:xfrm>
              <a:off x="4186088" y="2994314"/>
              <a:ext cx="6811625" cy="3548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" name="Elipsa 7"/>
            <p:cNvSpPr/>
            <p:nvPr/>
          </p:nvSpPr>
          <p:spPr>
            <a:xfrm>
              <a:off x="3951939" y="3651241"/>
              <a:ext cx="1742412" cy="28863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" name="Elipsa 7"/>
            <p:cNvSpPr/>
            <p:nvPr/>
          </p:nvSpPr>
          <p:spPr>
            <a:xfrm>
              <a:off x="3951939" y="3993628"/>
              <a:ext cx="1742412" cy="3188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15" name="Obraz 14" descr="File:Printer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01" y="-12379"/>
            <a:ext cx="1996847" cy="1996847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0874587" y="6512942"/>
            <a:ext cx="1097280" cy="2286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49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10849187" y="6496009"/>
            <a:ext cx="1097280" cy="2286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5B4C060-554F-4E93-BA1C-21BAF1DCA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t="23058" r="44500" b="11370"/>
          <a:stretch/>
        </p:blipFill>
        <p:spPr>
          <a:xfrm>
            <a:off x="2550694" y="102380"/>
            <a:ext cx="5755910" cy="675562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2F83B42F-18E7-406D-AE9C-45562BBB45E9}"/>
              </a:ext>
            </a:extLst>
          </p:cNvPr>
          <p:cNvSpPr/>
          <p:nvPr/>
        </p:nvSpPr>
        <p:spPr>
          <a:xfrm>
            <a:off x="9150417" y="2132975"/>
            <a:ext cx="1996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600" b="1" i="1" dirty="0">
                <a:solidFill>
                  <a:schemeClr val="accent5">
                    <a:lumMod val="50000"/>
                  </a:schemeClr>
                </a:solidFill>
              </a:rPr>
              <a:t>Wydruk w pionie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23F7C42-689A-41D1-B961-3CAFD5533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20" y="1546070"/>
            <a:ext cx="698769" cy="5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83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10849187" y="6496009"/>
            <a:ext cx="1097280" cy="2286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31" name="Grupa 30">
            <a:extLst>
              <a:ext uri="{FF2B5EF4-FFF2-40B4-BE49-F238E27FC236}">
                <a16:creationId xmlns:a16="http://schemas.microsoft.com/office/drawing/2014/main" id="{52C88556-83FE-447D-A0E7-B33B6D0EFBE5}"/>
              </a:ext>
            </a:extLst>
          </p:cNvPr>
          <p:cNvGrpSpPr/>
          <p:nvPr/>
        </p:nvGrpSpPr>
        <p:grpSpPr>
          <a:xfrm>
            <a:off x="1107381" y="62754"/>
            <a:ext cx="9888781" cy="6721124"/>
            <a:chOff x="1107381" y="62754"/>
            <a:chExt cx="9888781" cy="6721124"/>
          </a:xfrm>
        </p:grpSpPr>
        <p:grpSp>
          <p:nvGrpSpPr>
            <p:cNvPr id="2" name="Grupa 1"/>
            <p:cNvGrpSpPr/>
            <p:nvPr/>
          </p:nvGrpSpPr>
          <p:grpSpPr>
            <a:xfrm>
              <a:off x="1107381" y="62754"/>
              <a:ext cx="9888781" cy="6721124"/>
              <a:chOff x="1107381" y="3485"/>
              <a:chExt cx="9888781" cy="6168716"/>
            </a:xfrm>
          </p:grpSpPr>
          <p:pic>
            <p:nvPicPr>
              <p:cNvPr id="4" name="Obraz 3"/>
              <p:cNvPicPr>
                <a:picLocks noChangeAspect="1"/>
              </p:cNvPicPr>
              <p:nvPr/>
            </p:nvPicPr>
            <p:blipFill rotWithShape="1">
              <a:blip r:embed="rId3"/>
              <a:srcRect b="12722"/>
              <a:stretch/>
            </p:blipFill>
            <p:spPr>
              <a:xfrm>
                <a:off x="1107381" y="3485"/>
                <a:ext cx="9888781" cy="6168716"/>
              </a:xfrm>
              <a:prstGeom prst="rect">
                <a:avLst/>
              </a:prstGeom>
            </p:spPr>
          </p:pic>
          <p:sp>
            <p:nvSpPr>
              <p:cNvPr id="3" name="pole tekstowe 2"/>
              <p:cNvSpPr txBox="1"/>
              <p:nvPr/>
            </p:nvSpPr>
            <p:spPr>
              <a:xfrm>
                <a:off x="4533976" y="2943143"/>
                <a:ext cx="60279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</a:t>
                </a:r>
              </a:p>
            </p:txBody>
          </p:sp>
          <p:sp>
            <p:nvSpPr>
              <p:cNvPr id="5" name="pole tekstowe 4"/>
              <p:cNvSpPr txBox="1"/>
              <p:nvPr/>
            </p:nvSpPr>
            <p:spPr>
              <a:xfrm>
                <a:off x="7147757" y="2508911"/>
                <a:ext cx="330200" cy="302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7" name="pole tekstowe 6"/>
              <p:cNvSpPr txBox="1"/>
              <p:nvPr/>
            </p:nvSpPr>
            <p:spPr>
              <a:xfrm>
                <a:off x="4573355" y="4901764"/>
                <a:ext cx="60279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</a:t>
                </a:r>
              </a:p>
            </p:txBody>
          </p:sp>
          <p:sp>
            <p:nvSpPr>
              <p:cNvPr id="8" name="pole tekstowe 7"/>
              <p:cNvSpPr txBox="1"/>
              <p:nvPr/>
            </p:nvSpPr>
            <p:spPr>
              <a:xfrm>
                <a:off x="8263162" y="3080591"/>
                <a:ext cx="1017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200" dirty="0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TAK/pkt 1</a:t>
                </a:r>
              </a:p>
            </p:txBody>
          </p:sp>
          <p:sp>
            <p:nvSpPr>
              <p:cNvPr id="9" name="pole tekstowe 8"/>
              <p:cNvSpPr txBox="1"/>
              <p:nvPr/>
            </p:nvSpPr>
            <p:spPr>
              <a:xfrm>
                <a:off x="9224410" y="5041565"/>
                <a:ext cx="1017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200" dirty="0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</a:t>
                </a:r>
              </a:p>
            </p:txBody>
          </p:sp>
          <p:sp>
            <p:nvSpPr>
              <p:cNvPr id="10" name="pole tekstowe 9"/>
              <p:cNvSpPr txBox="1"/>
              <p:nvPr/>
            </p:nvSpPr>
            <p:spPr>
              <a:xfrm flipH="1">
                <a:off x="9881637" y="2548126"/>
                <a:ext cx="845164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20"/>
                  </a:lnSpc>
                </a:pPr>
                <a:r>
                  <a:rPr lang="pl-PL" sz="1000" dirty="0">
                    <a:latin typeface="Blackadder ITC" panose="04020505051007020D02" pitchFamily="82" charset="0"/>
                  </a:rPr>
                  <a:t>J Kowalski</a:t>
                </a:r>
              </a:p>
              <a:p>
                <a:pPr>
                  <a:lnSpc>
                    <a:spcPts val="1520"/>
                  </a:lnSpc>
                </a:pPr>
                <a:r>
                  <a:rPr lang="pl-PL" sz="1000" dirty="0">
                    <a:latin typeface="Bradley Hand ITC" panose="03070402050302030203" pitchFamily="66" charset="0"/>
                  </a:rPr>
                  <a:t>S Króli</a:t>
                </a:r>
              </a:p>
              <a:p>
                <a:pPr>
                  <a:lnSpc>
                    <a:spcPts val="1520"/>
                  </a:lnSpc>
                </a:pPr>
                <a:r>
                  <a:rPr lang="pl-PL" sz="1000" dirty="0">
                    <a:latin typeface="Bradley Hand ITC" panose="03070402050302030203" pitchFamily="66" charset="0"/>
                  </a:rPr>
                  <a:t>T. Olech</a:t>
                </a:r>
              </a:p>
              <a:p>
                <a:pPr>
                  <a:lnSpc>
                    <a:spcPts val="1520"/>
                  </a:lnSpc>
                </a:pPr>
                <a:r>
                  <a:rPr lang="pl-PL" sz="1000" dirty="0">
                    <a:latin typeface="Bradley Hand ITC" panose="03070402050302030203" pitchFamily="66" charset="0"/>
                  </a:rPr>
                  <a:t>C </a:t>
                </a:r>
                <a:r>
                  <a:rPr lang="pl-PL" sz="1000" dirty="0" err="1">
                    <a:latin typeface="Bradley Hand ITC" panose="03070402050302030203" pitchFamily="66" charset="0"/>
                  </a:rPr>
                  <a:t>Słdka</a:t>
                </a:r>
                <a:endParaRPr lang="pl-PL" sz="1000" dirty="0">
                  <a:latin typeface="Bradley Hand ITC" panose="03070402050302030203" pitchFamily="66" charset="0"/>
                </a:endParaRPr>
              </a:p>
              <a:p>
                <a:pPr>
                  <a:lnSpc>
                    <a:spcPts val="1520"/>
                  </a:lnSpc>
                </a:pPr>
                <a:r>
                  <a:rPr lang="pl-PL" sz="1050" dirty="0">
                    <a:latin typeface="Bradley Hand ITC" panose="03070402050302030203" pitchFamily="66" charset="0"/>
                  </a:rPr>
                  <a:t>J Rafa</a:t>
                </a:r>
              </a:p>
              <a:p>
                <a:pPr>
                  <a:lnSpc>
                    <a:spcPts val="1520"/>
                  </a:lnSpc>
                </a:pPr>
                <a:r>
                  <a:rPr lang="pl-PL" sz="1000" dirty="0">
                    <a:latin typeface="Bradley Hand ITC" panose="03070402050302030203" pitchFamily="66" charset="0"/>
                  </a:rPr>
                  <a:t>J Kowalski</a:t>
                </a:r>
              </a:p>
              <a:p>
                <a:pPr>
                  <a:lnSpc>
                    <a:spcPts val="1520"/>
                  </a:lnSpc>
                </a:pPr>
                <a:r>
                  <a:rPr lang="pl-PL" sz="1000" dirty="0">
                    <a:latin typeface="Bradley Hand ITC" panose="03070402050302030203" pitchFamily="66" charset="0"/>
                  </a:rPr>
                  <a:t>A. Miś</a:t>
                </a:r>
              </a:p>
              <a:p>
                <a:pPr>
                  <a:lnSpc>
                    <a:spcPts val="1520"/>
                  </a:lnSpc>
                </a:pPr>
                <a:r>
                  <a:rPr lang="pl-PL" sz="1000" dirty="0">
                    <a:latin typeface="Bradley Hand ITC" panose="03070402050302030203" pitchFamily="66" charset="0"/>
                  </a:rPr>
                  <a:t>J Kowalski</a:t>
                </a:r>
              </a:p>
              <a:p>
                <a:pPr>
                  <a:lnSpc>
                    <a:spcPts val="1520"/>
                  </a:lnSpc>
                </a:pPr>
                <a:endParaRPr lang="pl-PL" sz="1000" dirty="0">
                  <a:latin typeface="Bradley Hand ITC" panose="03070402050302030203" pitchFamily="66" charset="0"/>
                </a:endParaRPr>
              </a:p>
              <a:p>
                <a:pPr>
                  <a:lnSpc>
                    <a:spcPts val="1520"/>
                  </a:lnSpc>
                </a:pPr>
                <a:r>
                  <a:rPr lang="pl-PL" sz="1000" dirty="0">
                    <a:latin typeface="Bradley Hand ITC" panose="03070402050302030203" pitchFamily="66" charset="0"/>
                  </a:rPr>
                  <a:t>K. Jodła</a:t>
                </a:r>
              </a:p>
              <a:p>
                <a:pPr>
                  <a:lnSpc>
                    <a:spcPts val="1520"/>
                  </a:lnSpc>
                </a:pPr>
                <a:r>
                  <a:rPr lang="pl-PL" sz="1000" dirty="0">
                    <a:latin typeface="Blackadder ITC" panose="04020505051007020D02" pitchFamily="82" charset="0"/>
                  </a:rPr>
                  <a:t>J Kozaki</a:t>
                </a:r>
              </a:p>
              <a:p>
                <a:pPr>
                  <a:lnSpc>
                    <a:spcPts val="1520"/>
                  </a:lnSpc>
                </a:pPr>
                <a:endParaRPr lang="pl-PL" sz="1000" dirty="0">
                  <a:latin typeface="Blackadder ITC" panose="04020505051007020D02" pitchFamily="82" charset="0"/>
                </a:endParaRPr>
              </a:p>
              <a:p>
                <a:pPr>
                  <a:lnSpc>
                    <a:spcPts val="1520"/>
                  </a:lnSpc>
                </a:pPr>
                <a:r>
                  <a:rPr lang="pl-PL" sz="1050" dirty="0">
                    <a:latin typeface="Bradley Hand ITC" panose="03070402050302030203" pitchFamily="66" charset="0"/>
                  </a:rPr>
                  <a:t>A. Droga</a:t>
                </a:r>
              </a:p>
              <a:p>
                <a:pPr>
                  <a:lnSpc>
                    <a:spcPts val="1520"/>
                  </a:lnSpc>
                </a:pPr>
                <a:r>
                  <a:rPr lang="pl-PL" sz="1050" dirty="0">
                    <a:latin typeface="Bradley Hand ITC" panose="03070402050302030203" pitchFamily="66" charset="0"/>
                  </a:rPr>
                  <a:t>H. Bryś</a:t>
                </a:r>
              </a:p>
              <a:p>
                <a:pPr>
                  <a:lnSpc>
                    <a:spcPts val="1520"/>
                  </a:lnSpc>
                </a:pPr>
                <a:r>
                  <a:rPr lang="pl-PL" sz="1050" dirty="0">
                    <a:latin typeface="Bradley Hand ITC" panose="03070402050302030203" pitchFamily="66" charset="0"/>
                  </a:rPr>
                  <a:t>A. Nowak</a:t>
                </a:r>
              </a:p>
              <a:p>
                <a:pPr>
                  <a:lnSpc>
                    <a:spcPts val="1520"/>
                  </a:lnSpc>
                </a:pPr>
                <a:r>
                  <a:rPr lang="pl-PL" sz="1050" dirty="0">
                    <a:latin typeface="Bradley Hand ITC" panose="03070402050302030203" pitchFamily="66" charset="0"/>
                  </a:rPr>
                  <a:t>Z. Krzyś</a:t>
                </a:r>
              </a:p>
            </p:txBody>
          </p:sp>
          <p:sp>
            <p:nvSpPr>
              <p:cNvPr id="13" name="pole tekstowe 12"/>
              <p:cNvSpPr txBox="1"/>
              <p:nvPr/>
            </p:nvSpPr>
            <p:spPr>
              <a:xfrm>
                <a:off x="7899043" y="2508912"/>
                <a:ext cx="364119" cy="302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11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18</a:t>
                </a:r>
              </a:p>
              <a:p>
                <a:endParaRPr lang="pl-PL" sz="13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</a:t>
                </a:r>
              </a:p>
              <a:p>
                <a:endParaRPr lang="pl-PL" sz="13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16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13</a:t>
                </a:r>
              </a:p>
              <a:p>
                <a:r>
                  <a:rPr lang="pl-PL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15</a:t>
                </a:r>
              </a:p>
            </p:txBody>
          </p:sp>
          <p:sp>
            <p:nvSpPr>
              <p:cNvPr id="11" name="Prostokąt 10"/>
              <p:cNvSpPr/>
              <p:nvPr/>
            </p:nvSpPr>
            <p:spPr>
              <a:xfrm>
                <a:off x="2229632" y="1114816"/>
                <a:ext cx="2341584" cy="150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Prostokąt 11"/>
              <p:cNvSpPr/>
              <p:nvPr/>
            </p:nvSpPr>
            <p:spPr>
              <a:xfrm>
                <a:off x="2104372" y="501040"/>
                <a:ext cx="826719" cy="150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2592887" y="1299026"/>
                <a:ext cx="1014609" cy="1289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80FC481B-3241-4029-B4F1-36C28788B4A1}"/>
                </a:ext>
              </a:extLst>
            </p:cNvPr>
            <p:cNvSpPr/>
            <p:nvPr/>
          </p:nvSpPr>
          <p:spPr>
            <a:xfrm>
              <a:off x="3320249" y="2911876"/>
              <a:ext cx="792641" cy="30361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04330E7-B3B8-4412-A396-87FC9515897C}"/>
                </a:ext>
              </a:extLst>
            </p:cNvPr>
            <p:cNvSpPr/>
            <p:nvPr/>
          </p:nvSpPr>
          <p:spPr>
            <a:xfrm>
              <a:off x="10077090" y="2911875"/>
              <a:ext cx="598002" cy="30361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2471AD3A-5E1F-4350-9C4E-11BC870AE7B3}"/>
                </a:ext>
              </a:extLst>
            </p:cNvPr>
            <p:cNvSpPr/>
            <p:nvPr/>
          </p:nvSpPr>
          <p:spPr>
            <a:xfrm>
              <a:off x="1962680" y="2911875"/>
              <a:ext cx="792641" cy="30361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D71E8B2B-D822-4A6C-9037-181308564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698" y="768639"/>
            <a:ext cx="698769" cy="554196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F695BA64-674D-407E-AC83-CD163763611A}"/>
              </a:ext>
            </a:extLst>
          </p:cNvPr>
          <p:cNvSpPr/>
          <p:nvPr/>
        </p:nvSpPr>
        <p:spPr>
          <a:xfrm>
            <a:off x="10123497" y="1253262"/>
            <a:ext cx="1996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600" b="1" i="1" dirty="0">
                <a:solidFill>
                  <a:schemeClr val="accent5">
                    <a:lumMod val="50000"/>
                  </a:schemeClr>
                </a:solidFill>
              </a:rPr>
              <a:t>Wydruk w poziomie</a:t>
            </a:r>
          </a:p>
        </p:txBody>
      </p:sp>
    </p:spTree>
    <p:extLst>
      <p:ext uri="{BB962C8B-B14F-4D97-AF65-F5344CB8AC3E}">
        <p14:creationId xmlns:p14="http://schemas.microsoft.com/office/powerpoint/2010/main" val="383462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84F85B-E27A-41F0-8E77-2A7FDCA1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Przygotowania</a:t>
            </a:r>
          </a:p>
        </p:txBody>
      </p:sp>
    </p:spTree>
    <p:extLst>
      <p:ext uri="{BB962C8B-B14F-4D97-AF65-F5344CB8AC3E}">
        <p14:creationId xmlns:p14="http://schemas.microsoft.com/office/powerpoint/2010/main" val="281932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84F85B-E27A-41F0-8E77-2A7FDCA1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Przygotowanie sal i sprzętu</a:t>
            </a:r>
          </a:p>
        </p:txBody>
      </p:sp>
    </p:spTree>
    <p:extLst>
      <p:ext uri="{BB962C8B-B14F-4D97-AF65-F5344CB8AC3E}">
        <p14:creationId xmlns:p14="http://schemas.microsoft.com/office/powerpoint/2010/main" val="402577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1795" y="316172"/>
            <a:ext cx="11600072" cy="791312"/>
          </a:xfrm>
        </p:spPr>
        <p:txBody>
          <a:bodyPr/>
          <a:lstStyle/>
          <a:p>
            <a:pPr algn="ctr"/>
            <a:r>
              <a:rPr lang="pl-PL" sz="4000" b="1" dirty="0">
                <a:solidFill>
                  <a:schemeClr val="accent6">
                    <a:lumMod val="50000"/>
                  </a:schemeClr>
                </a:solidFill>
              </a:rPr>
              <a:t>Przygotowanie sal egzaminacyjnych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7159" y="1521927"/>
            <a:ext cx="11277605" cy="462424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200" b="1" dirty="0"/>
              <a:t>1. Egzamin ze „starej i nowej formuły” może być w jednej sali </a:t>
            </a:r>
            <a:r>
              <a:rPr lang="pl-PL" sz="2200" b="1" dirty="0">
                <a:solidFill>
                  <a:srgbClr val="FF0000"/>
                </a:solidFill>
              </a:rPr>
              <a:t>z wyjątkiem egzaminów:</a:t>
            </a:r>
          </a:p>
          <a:p>
            <a:pPr algn="just"/>
            <a:r>
              <a:rPr lang="pl-PL" sz="2200" dirty="0"/>
              <a:t> z języka obcego</a:t>
            </a:r>
          </a:p>
          <a:p>
            <a:pPr algn="just"/>
            <a:r>
              <a:rPr lang="pl-PL" sz="2200" dirty="0"/>
              <a:t> z wykorzystaniem urządzeń technicznych</a:t>
            </a:r>
          </a:p>
          <a:p>
            <a:pPr algn="just"/>
            <a:r>
              <a:rPr lang="pl-PL" sz="2200" dirty="0"/>
              <a:t> z nauczycielem wspomagającym.</a:t>
            </a:r>
            <a:endParaRPr lang="pl-PL" sz="2200" b="1" dirty="0"/>
          </a:p>
          <a:p>
            <a:pPr marL="0" indent="0" algn="just">
              <a:buNone/>
            </a:pPr>
            <a:r>
              <a:rPr lang="pl-PL" sz="2200" b="1" dirty="0"/>
              <a:t>2. </a:t>
            </a:r>
            <a:r>
              <a:rPr lang="pl-PL" sz="2200" b="1" dirty="0">
                <a:effectLst/>
              </a:rPr>
              <a:t> Do każdej sali należy przygotować:</a:t>
            </a:r>
          </a:p>
          <a:p>
            <a:pPr algn="just"/>
            <a:r>
              <a:rPr lang="pl-PL" sz="2200" dirty="0"/>
              <a:t>losy z numerami stolików</a:t>
            </a:r>
          </a:p>
          <a:p>
            <a:pPr algn="just"/>
            <a:r>
              <a:rPr lang="pl-PL" sz="2200" dirty="0"/>
              <a:t>kartki z numerami stolików (do oznaczenia stolików)</a:t>
            </a:r>
          </a:p>
          <a:p>
            <a:pPr algn="just"/>
            <a:r>
              <a:rPr lang="pl-PL" sz="2200" dirty="0">
                <a:solidFill>
                  <a:srgbClr val="FF0000"/>
                </a:solidFill>
              </a:rPr>
              <a:t>plany sal egzaminacyjnych dla 2 lub więcej zdających w sali (zał. 13_1905)</a:t>
            </a:r>
          </a:p>
          <a:p>
            <a:pPr marL="457200" lvl="1" indent="0">
              <a:buNone/>
            </a:pPr>
            <a:r>
              <a:rPr lang="pl-PL" sz="2200" i="1" dirty="0">
                <a:solidFill>
                  <a:srgbClr val="FF0000"/>
                </a:solidFill>
              </a:rPr>
              <a:t>Plan sali egzaminacyjnej powinien przedstawiać m.in.: </a:t>
            </a:r>
          </a:p>
          <a:p>
            <a:pPr marL="457200" lvl="1" indent="0">
              <a:buNone/>
            </a:pPr>
            <a:r>
              <a:rPr lang="pl-PL" sz="2200" i="1" dirty="0">
                <a:solidFill>
                  <a:srgbClr val="FF0000"/>
                </a:solidFill>
              </a:rPr>
              <a:t>ustawienie stolików w sali egzaminacyjnej (stoliki, przy których będą siedzieć zdający, są ponumerowane i ustawione w jednym kierunku), wraz z określeniem odstępów pomiędzy zdającymi oraz pomiędzy zdającymi i członkami zespołu nadzorującego </a:t>
            </a:r>
          </a:p>
          <a:p>
            <a:pPr algn="just"/>
            <a:r>
              <a:rPr lang="pl-PL" sz="2200" dirty="0"/>
              <a:t>naklejki z kodami kreskowymi otrzymane z OKE.</a:t>
            </a:r>
            <a:endParaRPr lang="pl-PL" sz="2200" dirty="0">
              <a:effectLst/>
            </a:endParaRPr>
          </a:p>
        </p:txBody>
      </p:sp>
      <p:pic>
        <p:nvPicPr>
          <p:cNvPr id="5" name="Obraz 4" descr="Free vector graphic: &lt;strong&gt;Checklist&lt;/strong&gt;, Task, To Do, &lt;strong&gt;List&lt;/strong&gt;, Pla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81" y="2070774"/>
            <a:ext cx="2218267" cy="2390946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0874587" y="6512942"/>
            <a:ext cx="1097280" cy="2286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96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6051" y="186431"/>
            <a:ext cx="10689208" cy="887766"/>
          </a:xfrm>
        </p:spPr>
        <p:txBody>
          <a:bodyPr/>
          <a:lstStyle/>
          <a:p>
            <a:pPr algn="ctr"/>
            <a:r>
              <a:rPr lang="pl-PL" sz="4000" b="1" dirty="0">
                <a:solidFill>
                  <a:schemeClr val="accent6">
                    <a:lumMod val="50000"/>
                  </a:schemeClr>
                </a:solidFill>
              </a:rPr>
              <a:t>Przygotowanie sprzętu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61460" y="1566803"/>
            <a:ext cx="9501467" cy="45184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effectLst/>
              </a:rPr>
              <a:t>W dniu poprzedzającym egzamin </a:t>
            </a:r>
            <a:r>
              <a:rPr lang="pl-PL" sz="2400" b="1" dirty="0"/>
              <a:t>maturalny z języka obcego nowożytnego 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effectLst/>
              </a:rPr>
              <a:t>należy sprawdzić:</a:t>
            </a:r>
          </a:p>
          <a:p>
            <a:pPr lvl="1" algn="just"/>
            <a:r>
              <a:rPr lang="pl-PL" sz="2300" dirty="0">
                <a:solidFill>
                  <a:schemeClr val="bg2">
                    <a:lumMod val="25000"/>
                  </a:schemeClr>
                </a:solidFill>
              </a:rPr>
              <a:t>stan techniczny </a:t>
            </a:r>
            <a:r>
              <a:rPr lang="pl-PL" sz="2300" dirty="0">
                <a:solidFill>
                  <a:srgbClr val="FF0000"/>
                </a:solidFill>
              </a:rPr>
              <a:t>odtwarzaczy płyt CD i głośników</a:t>
            </a:r>
          </a:p>
          <a:p>
            <a:pPr lvl="1" algn="just"/>
            <a:r>
              <a:rPr lang="pl-PL" sz="2300" dirty="0">
                <a:solidFill>
                  <a:schemeClr val="bg2">
                    <a:lumMod val="25000"/>
                  </a:schemeClr>
                </a:solidFill>
              </a:rPr>
              <a:t>właściwe odtwarzanie ścieżek: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bg2">
                    <a:lumMod val="25000"/>
                  </a:schemeClr>
                </a:solidFill>
              </a:rPr>
              <a:t>teksty do poszczególnych zadań są nagrane na CD jako odrębne ścieżki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bg2">
                    <a:lumMod val="25000"/>
                  </a:schemeClr>
                </a:solidFill>
              </a:rPr>
              <a:t>odtwarzacze CD automatycznie przechodzą do kolejnej ścieżki</a:t>
            </a:r>
          </a:p>
          <a:p>
            <a:pPr lvl="1" algn="just"/>
            <a:r>
              <a:rPr lang="pl-PL" sz="2300" dirty="0">
                <a:solidFill>
                  <a:schemeClr val="bg2">
                    <a:lumMod val="25000"/>
                  </a:schemeClr>
                </a:solidFill>
              </a:rPr>
              <a:t>rozmieszczenie sprzętu gwarantujące wysoką jakość dźwięku</a:t>
            </a:r>
          </a:p>
          <a:p>
            <a:pPr marL="360000" indent="-457200" algn="just">
              <a:buNone/>
            </a:pPr>
            <a:r>
              <a:rPr lang="pl-PL" sz="2400" dirty="0"/>
              <a:t>	</a:t>
            </a:r>
            <a:r>
              <a:rPr lang="pl-PL" sz="2400" dirty="0">
                <a:solidFill>
                  <a:srgbClr val="FF0000"/>
                </a:solidFill>
              </a:rPr>
              <a:t>w każdej sali egzaminacyjnej, w której jest przeprowadzany egzamin maturalny z języka obcego nowożytnego. Jeżeli to możliwe, w próbie powinno wziąć udział kilkoro pracowników szkoły. </a:t>
            </a:r>
          </a:p>
          <a:p>
            <a:pPr marL="0" indent="0" algn="just">
              <a:buNone/>
            </a:pPr>
            <a:endParaRPr lang="pl-PL" sz="2400" dirty="0"/>
          </a:p>
        </p:txBody>
      </p:sp>
      <p:pic>
        <p:nvPicPr>
          <p:cNvPr id="5" name="Obraz 4" descr="Free vector graphic: Icon, Loudspeaker, Speaker, Hor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5" y="2525210"/>
            <a:ext cx="1988279" cy="180758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0874587" y="6512942"/>
            <a:ext cx="1097280" cy="2286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9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94AD35-FA0C-45EC-885F-2E8FE320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b="1" dirty="0">
                <a:solidFill>
                  <a:schemeClr val="accent6">
                    <a:lumMod val="50000"/>
                  </a:schemeClr>
                </a:solidFill>
              </a:rPr>
              <a:t>Aktualizacja harmonogramu egzaminów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3A5913-5974-42C9-B2D4-6396F366E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Zmiana harmonogramu egzaminów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84F270-576C-49C1-8278-64259235E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22" t="25245" r="30783" b="7573"/>
          <a:stretch/>
        </p:blipFill>
        <p:spPr>
          <a:xfrm>
            <a:off x="6583430" y="1690688"/>
            <a:ext cx="5429867" cy="469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151648" y="77992"/>
            <a:ext cx="4966741" cy="6780008"/>
            <a:chOff x="151648" y="77992"/>
            <a:chExt cx="4966741" cy="6780008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648" y="77992"/>
              <a:ext cx="4966741" cy="6780008"/>
            </a:xfrm>
            <a:prstGeom prst="rect">
              <a:avLst/>
            </a:prstGeom>
          </p:spPr>
        </p:pic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1353" y="6493932"/>
              <a:ext cx="1952625" cy="364067"/>
            </a:xfrm>
            <a:prstGeom prst="rect">
              <a:avLst/>
            </a:prstGeom>
          </p:spPr>
        </p:pic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256" y="77992"/>
            <a:ext cx="5199331" cy="678000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700" y="592666"/>
            <a:ext cx="6594169" cy="42587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18766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8557" y="148202"/>
            <a:ext cx="10774885" cy="880533"/>
          </a:xfrm>
        </p:spPr>
        <p:txBody>
          <a:bodyPr/>
          <a:lstStyle/>
          <a:p>
            <a:pPr algn="ctr"/>
            <a:r>
              <a:rPr lang="pl-PL" sz="4000" b="1" dirty="0">
                <a:solidFill>
                  <a:schemeClr val="accent6">
                    <a:lumMod val="50000"/>
                  </a:schemeClr>
                </a:solidFill>
              </a:rPr>
              <a:t>Przygotowania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 przed egzaminem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71" y="1164009"/>
            <a:ext cx="9256229" cy="5610585"/>
          </a:xfrm>
          <a:prstGeom prst="rect">
            <a:avLst/>
          </a:prstGeom>
        </p:spPr>
      </p:pic>
      <p:sp>
        <p:nvSpPr>
          <p:cNvPr id="5" name="Elipsa 7"/>
          <p:cNvSpPr/>
          <p:nvPr/>
        </p:nvSpPr>
        <p:spPr>
          <a:xfrm>
            <a:off x="971504" y="1036578"/>
            <a:ext cx="6382444" cy="513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209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28" y="1201823"/>
            <a:ext cx="11258550" cy="5591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4402" y="268327"/>
            <a:ext cx="9753600" cy="715962"/>
          </a:xfrm>
        </p:spPr>
        <p:txBody>
          <a:bodyPr/>
          <a:lstStyle/>
          <a:p>
            <a:pPr algn="ctr"/>
            <a:r>
              <a:rPr lang="pl-PL" sz="4000" b="1" dirty="0">
                <a:solidFill>
                  <a:schemeClr val="accent6">
                    <a:lumMod val="50000"/>
                  </a:schemeClr>
                </a:solidFill>
              </a:rPr>
              <a:t>System OBIEG</a:t>
            </a:r>
          </a:p>
        </p:txBody>
      </p:sp>
      <p:sp>
        <p:nvSpPr>
          <p:cNvPr id="5" name="Elipsa 7"/>
          <p:cNvSpPr/>
          <p:nvPr/>
        </p:nvSpPr>
        <p:spPr>
          <a:xfrm>
            <a:off x="2806455" y="5145353"/>
            <a:ext cx="6382444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6" name="Elipsa 7"/>
          <p:cNvSpPr/>
          <p:nvPr/>
        </p:nvSpPr>
        <p:spPr>
          <a:xfrm>
            <a:off x="227828" y="4497859"/>
            <a:ext cx="2474183" cy="469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899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5970" y="1025660"/>
            <a:ext cx="5750030" cy="1705420"/>
          </a:xfrm>
        </p:spPr>
        <p:txBody>
          <a:bodyPr/>
          <a:lstStyle/>
          <a:p>
            <a:r>
              <a:rPr lang="pl-PL" dirty="0"/>
              <a:t>Listy </a:t>
            </a:r>
            <a:br>
              <a:rPr lang="pl-PL" dirty="0"/>
            </a:br>
            <a:r>
              <a:rPr lang="pl-PL" dirty="0"/>
              <a:t>kontrolne</a:t>
            </a:r>
            <a:br>
              <a:rPr lang="pl-PL" dirty="0"/>
            </a:br>
            <a:r>
              <a:rPr lang="pl-PL" dirty="0"/>
              <a:t>pomagają PZE </a:t>
            </a:r>
            <a:br>
              <a:rPr lang="pl-PL" dirty="0"/>
            </a:br>
            <a:r>
              <a:rPr lang="pl-PL" dirty="0"/>
              <a:t>w sprawnej organizacji egzaminów</a:t>
            </a:r>
          </a:p>
        </p:txBody>
      </p:sp>
      <p:pic>
        <p:nvPicPr>
          <p:cNvPr id="4" name="Symbol zastępczy zawartości 5" descr="&lt;strong&gt;dokument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61" y="2883480"/>
            <a:ext cx="2258439" cy="225843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4229144-AE37-4F2C-8EB2-E51CEBD648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67" t="17282" r="32667" b="980"/>
          <a:stretch/>
        </p:blipFill>
        <p:spPr>
          <a:xfrm>
            <a:off x="6482080" y="167502"/>
            <a:ext cx="5327822" cy="657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4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84F85B-E27A-41F0-8E77-2A7FDCA1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Zespoły egzaminacyjne</a:t>
            </a:r>
          </a:p>
        </p:txBody>
      </p:sp>
    </p:spTree>
    <p:extLst>
      <p:ext uri="{BB962C8B-B14F-4D97-AF65-F5344CB8AC3E}">
        <p14:creationId xmlns:p14="http://schemas.microsoft.com/office/powerpoint/2010/main" val="26722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1670" y="1"/>
            <a:ext cx="10515600" cy="11938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6">
                    <a:lumMod val="50000"/>
                  </a:schemeClr>
                </a:solidFill>
              </a:rPr>
              <a:t>Powołanie zespołu egzaminacyjnego</a:t>
            </a:r>
          </a:p>
        </p:txBody>
      </p:sp>
      <p:pic>
        <p:nvPicPr>
          <p:cNvPr id="15" name="Symbol zastępczy zawartości 14" descr="Feedback &lt;strong&gt;checklist&lt;/strong&gt; | AJC1 | Flick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195" y="-73213"/>
            <a:ext cx="2867891" cy="2867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509544" y="1267015"/>
            <a:ext cx="10142518" cy="4885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6">
                  <a:lumMod val="50000"/>
                </a:schemeClr>
              </a:buClr>
              <a:buNone/>
            </a:pPr>
            <a:r>
              <a:rPr lang="pl-PL" sz="4400" dirty="0">
                <a:solidFill>
                  <a:srgbClr val="FF0000"/>
                </a:solidFill>
              </a:rPr>
              <a:t>PZE</a:t>
            </a:r>
            <a:r>
              <a:rPr lang="pl-PL" dirty="0"/>
              <a:t>, którym jest dyrektor szkoły:</a:t>
            </a:r>
          </a:p>
          <a:p>
            <a:pPr algn="just">
              <a:buClr>
                <a:schemeClr val="accent6">
                  <a:lumMod val="50000"/>
                </a:schemeClr>
              </a:buClr>
            </a:pPr>
            <a:r>
              <a:rPr lang="pl-PL" dirty="0"/>
              <a:t>do </a:t>
            </a:r>
            <a:r>
              <a:rPr lang="pl-PL" b="1" dirty="0">
                <a:solidFill>
                  <a:srgbClr val="FF0000"/>
                </a:solidFill>
              </a:rPr>
              <a:t>4 marca 2020 r., </a:t>
            </a:r>
            <a:r>
              <a:rPr lang="pl-PL" dirty="0"/>
              <a:t>powołuje członków zespołu egzaminacyjnego oraz może powołać zastępcę PZE spośród członków zespołu </a:t>
            </a:r>
            <a:r>
              <a:rPr lang="pl-PL" b="1" dirty="0">
                <a:solidFill>
                  <a:srgbClr val="0070C0"/>
                </a:solidFill>
              </a:rPr>
              <a:t>(zał. 8a i 8b)</a:t>
            </a:r>
          </a:p>
          <a:p>
            <a:pPr algn="just"/>
            <a:r>
              <a:rPr lang="pl-PL" dirty="0"/>
              <a:t>nie później niż do </a:t>
            </a:r>
            <a:r>
              <a:rPr lang="pl-PL" b="1" dirty="0">
                <a:solidFill>
                  <a:srgbClr val="FF0000"/>
                </a:solidFill>
              </a:rPr>
              <a:t>5 czerwca 2020 </a:t>
            </a:r>
            <a:r>
              <a:rPr lang="pl-PL" dirty="0"/>
              <a:t>r. PZE potwierdza powołanie członków </a:t>
            </a:r>
            <a:br>
              <a:rPr lang="pl-PL" dirty="0"/>
            </a:br>
            <a:r>
              <a:rPr lang="pl-PL" dirty="0"/>
              <a:t>i przewodniczących zespołów nadzorujących przebieg egzaminu maturalnego </a:t>
            </a:r>
            <a:br>
              <a:rPr lang="pl-PL" dirty="0"/>
            </a:br>
            <a:r>
              <a:rPr lang="pl-PL" dirty="0"/>
              <a:t>w poszczególnych salach egzaminacyjnych (tzn. uzyskuje potwierdzenie gotowości do pracy od każdej osoby powołanej w skład zespołu nadzorującego) </a:t>
            </a:r>
          </a:p>
          <a:p>
            <a:pPr algn="just">
              <a:buClr>
                <a:schemeClr val="accent6">
                  <a:lumMod val="50000"/>
                </a:schemeClr>
              </a:buClr>
            </a:pPr>
            <a:r>
              <a:rPr lang="pl-PL" dirty="0"/>
              <a:t>jeżeli PZE i jego zastępca nie mogą pełnić swoich funkcji, osoba pełniąca obowiązki dyrektora szkoły niezwłocznie powiadamia o tym fakcie dyrektora OKE i przesyła podpisane oświadczenie </a:t>
            </a:r>
            <a:r>
              <a:rPr lang="pl-PL" b="1" dirty="0">
                <a:solidFill>
                  <a:srgbClr val="0070C0"/>
                </a:solidFill>
              </a:rPr>
              <a:t>(zał. 8c).</a:t>
            </a:r>
          </a:p>
          <a:p>
            <a:pPr algn="just">
              <a:buClr>
                <a:schemeClr val="accent6">
                  <a:lumMod val="50000"/>
                </a:schemeClr>
              </a:buClr>
            </a:pPr>
            <a:endParaRPr lang="pl-PL" b="1" dirty="0">
              <a:solidFill>
                <a:srgbClr val="0070C0"/>
              </a:solidFill>
            </a:endParaRPr>
          </a:p>
          <a:p>
            <a:pPr algn="just">
              <a:buClr>
                <a:schemeClr val="accent6">
                  <a:lumMod val="50000"/>
                </a:schemeClr>
              </a:buClr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930519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975</Words>
  <Application>Microsoft Office PowerPoint</Application>
  <PresentationFormat>Panoramiczny</PresentationFormat>
  <Paragraphs>138</Paragraphs>
  <Slides>22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Arial</vt:lpstr>
      <vt:lpstr>Blackadder ITC</vt:lpstr>
      <vt:lpstr>Bradley Hand ITC</vt:lpstr>
      <vt:lpstr>Calibri</vt:lpstr>
      <vt:lpstr>Calibri Light</vt:lpstr>
      <vt:lpstr>Times New Roman</vt:lpstr>
      <vt:lpstr>Wingdings</vt:lpstr>
      <vt:lpstr>Motyw pakietu Office</vt:lpstr>
      <vt:lpstr>EGZAMIN MATURALNY</vt:lpstr>
      <vt:lpstr>Przygotowania</vt:lpstr>
      <vt:lpstr>Aktualizacja harmonogramu egzaminów</vt:lpstr>
      <vt:lpstr>Prezentacja programu PowerPoint</vt:lpstr>
      <vt:lpstr>Przygotowania przed egzaminem</vt:lpstr>
      <vt:lpstr>System OBIEG</vt:lpstr>
      <vt:lpstr>Listy  kontrolne pomagają PZE  w sprawnej organizacji egzaminów</vt:lpstr>
      <vt:lpstr>Zespoły egzaminacyjne</vt:lpstr>
      <vt:lpstr>Powołanie zespołu egzaminacyjnego</vt:lpstr>
      <vt:lpstr>Powoływanie zespołów nadzorujących</vt:lpstr>
      <vt:lpstr>Powoływanie zespołów nadzorujących</vt:lpstr>
      <vt:lpstr>W skład zespołu nadzorującego nie może wchodzić:</vt:lpstr>
      <vt:lpstr>Powoływanie zespołów przedmiotowych</vt:lpstr>
      <vt:lpstr>Zespół egzaminacyjny</vt:lpstr>
      <vt:lpstr>Kompletowanie dokumentacji</vt:lpstr>
      <vt:lpstr>Odbiór kodów kreskowych w POP</vt:lpstr>
      <vt:lpstr>Przygotowanie dokumentacji</vt:lpstr>
      <vt:lpstr>Prezentacja programu PowerPoint</vt:lpstr>
      <vt:lpstr>Prezentacja programu PowerPoint</vt:lpstr>
      <vt:lpstr>Przygotowanie sal i sprzętu</vt:lpstr>
      <vt:lpstr>Przygotowanie sal egzaminacyjnych</vt:lpstr>
      <vt:lpstr>Przygotowanie sprzętu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Jolanta Wrześniak</dc:creator>
  <cp:lastModifiedBy>Julia Mazur</cp:lastModifiedBy>
  <cp:revision>80</cp:revision>
  <dcterms:created xsi:type="dcterms:W3CDTF">2017-04-07T08:35:19Z</dcterms:created>
  <dcterms:modified xsi:type="dcterms:W3CDTF">2020-05-29T08:48:21Z</dcterms:modified>
</cp:coreProperties>
</file>